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7" r:id="rId4"/>
    <p:sldId id="262" r:id="rId5"/>
    <p:sldId id="258" r:id="rId6"/>
    <p:sldId id="264" r:id="rId7"/>
    <p:sldId id="266" r:id="rId8"/>
    <p:sldId id="267" r:id="rId9"/>
    <p:sldId id="260" r:id="rId10"/>
    <p:sldId id="261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grpSp>
          <p:nvGrpSpPr>
            <p:cNvPr id="348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48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  <p:sp>
            <p:nvSpPr>
              <p:cNvPr id="348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/>
              </a:p>
            </p:txBody>
          </p:sp>
        </p:grpSp>
      </p:grp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348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9C84EF-B9CB-447A-94DB-589865F247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BDFDE3-24E4-4E65-8CD5-D31C97E794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9E4DB7-4D13-4534-AF13-E578918379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6CC3C-5E1F-42F0-A839-62F1EE4D2B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E39692-39D5-44B1-BE42-D129AC0884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D17ECD-2869-4905-AF70-D184A921FC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F32C39-3861-4DED-8987-F2196C134E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D42C12-7CAF-4152-8FA5-B656A070B5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6E7A48-BD7B-4BEC-B188-C4595C41CF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16CA9-F856-46D8-97FC-3CBAD76B61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C02D4-EA7D-4991-8BD5-DD906B828C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8D8239-D45C-4B7D-80B4-65BB217001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3709A7EC-FFAF-4305-9C10-F92DC1BD027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2133600"/>
            <a:ext cx="7235825" cy="1584325"/>
          </a:xfrm>
          <a:noFill/>
          <a:ln/>
        </p:spPr>
        <p:txBody>
          <a:bodyPr lIns="90488" tIns="44450" rIns="90488" bIns="44450"/>
          <a:lstStyle/>
          <a:p>
            <a:pPr algn="ctr"/>
            <a:r>
              <a:rPr lang="ru-RU" sz="4200" b="1"/>
              <a:t>Об учебных планах и организации практик на физическом </a:t>
            </a:r>
            <a:br>
              <a:rPr lang="ru-RU" sz="4200" b="1"/>
            </a:br>
            <a:r>
              <a:rPr lang="ru-RU" sz="4200" b="1"/>
              <a:t>факультете ННГУ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221163"/>
            <a:ext cx="6946900" cy="1752600"/>
          </a:xfrm>
          <a:noFill/>
          <a:ln/>
        </p:spPr>
        <p:txBody>
          <a:bodyPr lIns="90488" tIns="44450" rIns="90488" bIns="44450"/>
          <a:lstStyle/>
          <a:p>
            <a:pPr marL="342900" indent="-342900" algn="ctr"/>
            <a:r>
              <a:rPr lang="ru-RU" sz="3000"/>
              <a:t>ФГБОУ ВПО </a:t>
            </a:r>
          </a:p>
          <a:p>
            <a:pPr marL="342900" indent="-342900" algn="ctr"/>
            <a:r>
              <a:rPr lang="ru-RU" sz="3000"/>
              <a:t>«Нижегородский государственный университет им. Н.И. Лобачевского»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2016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8. Положения о практике обучающихся, осваивающих основные профессиональные образовательные программы, </a:t>
            </a:r>
            <a:r>
              <a:rPr lang="ru-RU" sz="2400" b="1" u="sng"/>
              <a:t>и ее виды</a:t>
            </a:r>
            <a:r>
              <a:rPr lang="ru-RU" sz="2400"/>
              <a:t> утверждаются </a:t>
            </a:r>
            <a:r>
              <a:rPr lang="ru-RU" sz="2400" b="1" u="sng"/>
              <a:t>федеральным органом исполнительной власти</a:t>
            </a:r>
            <a:r>
              <a:rPr lang="ru-RU" sz="2400"/>
              <a:t>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720725" y="471488"/>
            <a:ext cx="7702550" cy="869950"/>
          </a:xfrm>
          <a:noFill/>
          <a:ln/>
        </p:spPr>
        <p:txBody>
          <a:bodyPr/>
          <a:lstStyle/>
          <a:p>
            <a:r>
              <a:rPr lang="ru-RU" b="1"/>
              <a:t>Из ФЗ Об образовании в РФ: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95288" y="3284538"/>
            <a:ext cx="84248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b="1"/>
              <a:t>Из макета ФГОС (академ. бак.):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750" y="4076700"/>
            <a:ext cx="8064500" cy="184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b="1"/>
              <a:t>7.1.7.</a:t>
            </a:r>
            <a:r>
              <a:rPr lang="ru-RU" sz="2400"/>
              <a:t>  </a:t>
            </a:r>
            <a:r>
              <a:rPr lang="ru-RU" sz="2400" b="1" u="sng"/>
              <a:t>Виды практик</a:t>
            </a:r>
            <a:r>
              <a:rPr lang="ru-RU" sz="2400"/>
              <a:t>, реализуемых в программах бакалавриата, </a:t>
            </a:r>
            <a:r>
              <a:rPr lang="ru-RU" sz="2400" b="1" u="sng"/>
              <a:t>образовательная организация устанавливает самостоятельно</a:t>
            </a:r>
            <a:r>
              <a:rPr lang="ru-RU" sz="2400"/>
              <a:t> </a:t>
            </a:r>
            <a:r>
              <a:rPr lang="ru-RU" sz="2400" b="1" u="sng"/>
              <a:t>на основе Положения</a:t>
            </a:r>
            <a:r>
              <a:rPr lang="ru-RU" sz="2400"/>
              <a:t> о практике студентов, осваивающих основные профессиональные образовательные программы высшего образования,  утвержденного Минобрнауки России.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03263"/>
          </a:xfrm>
        </p:spPr>
        <p:txBody>
          <a:bodyPr/>
          <a:lstStyle/>
          <a:p>
            <a:r>
              <a:rPr lang="ru-RU" sz="4000" b="1"/>
              <a:t>Виды практик во ФГОС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Учебная практика</a:t>
            </a:r>
          </a:p>
          <a:p>
            <a:pPr>
              <a:lnSpc>
                <a:spcPct val="90000"/>
              </a:lnSpc>
            </a:pPr>
            <a:r>
              <a:rPr lang="ru-RU" sz="2800"/>
              <a:t>Научно-исследовательская практика (научно-исследовательская работа)</a:t>
            </a:r>
          </a:p>
          <a:p>
            <a:pPr>
              <a:lnSpc>
                <a:spcPct val="90000"/>
              </a:lnSpc>
            </a:pPr>
            <a:r>
              <a:rPr lang="ru-RU" sz="2800"/>
              <a:t>Производственная практика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В результате приходится частично выносить их на июль-август.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Частично удается проводить «распределенно» в течение учебного года (иногда в форме лабораторных или практических занятий, например, по численным методам).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492375"/>
            <a:ext cx="8229600" cy="1371600"/>
          </a:xfrm>
        </p:spPr>
        <p:txBody>
          <a:bodyPr/>
          <a:lstStyle/>
          <a:p>
            <a:pPr algn="ctr"/>
            <a:r>
              <a:rPr lang="ru-RU" sz="480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02550" cy="931862"/>
          </a:xfrm>
        </p:spPr>
        <p:txBody>
          <a:bodyPr/>
          <a:lstStyle/>
          <a:p>
            <a:r>
              <a:rPr lang="ru-RU" b="1"/>
              <a:t>Из ФЗ Об образовании в РФ: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Глава 2. Статья 13. П.4.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Для определения структуры профессиональных образовательных программ и трудоемкости их освоения может применяться система зачетных единиц. Зачетная единица представляет собой унифицированную единицу измерения трудоемкости учебной нагрузки обучающегося, включающую в себя все виды его учебной деятельности, предусмотренные учебным планом (в том числе аудиторную и самостоятельную работу), практику.</a:t>
            </a:r>
          </a:p>
          <a:p>
            <a:pPr>
              <a:buFont typeface="Wingdings" pitchFamily="2" charset="2"/>
              <a:buNone/>
            </a:pPr>
            <a:endParaRPr lang="ru-RU" sz="2400"/>
          </a:p>
          <a:p>
            <a:r>
              <a:rPr lang="ru-RU" sz="2400" i="1"/>
              <a:t>Трудоемкость зачетной единицы в академических часах в ФЗ не указана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График учебного процесса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08512"/>
          </a:xfrm>
        </p:spPr>
        <p:txBody>
          <a:bodyPr/>
          <a:lstStyle/>
          <a:p>
            <a:pPr marL="609600" indent="-609600"/>
            <a:r>
              <a:rPr lang="ru-RU" sz="2800"/>
              <a:t>Учебный год		52 недели</a:t>
            </a:r>
          </a:p>
          <a:p>
            <a:pPr marL="609600" indent="-609600"/>
            <a:r>
              <a:rPr lang="ru-RU" sz="2800"/>
              <a:t>Каникулы		10 недель (8 летом+2 зимой)</a:t>
            </a:r>
          </a:p>
          <a:p>
            <a:pPr marL="609600" indent="-609600"/>
            <a:r>
              <a:rPr lang="ru-RU" sz="2800"/>
              <a:t>Теоретическое обучение,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/>
              <a:t>       практики, сессии	42 недели</a:t>
            </a:r>
          </a:p>
          <a:p>
            <a:pPr marL="609600" indent="-609600"/>
            <a:r>
              <a:rPr lang="ru-RU" sz="2800"/>
              <a:t>Трудоемкость учебного года 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2800"/>
              <a:t>60 ЗЕТ</a:t>
            </a:r>
            <a:r>
              <a:rPr lang="en-US" sz="2800"/>
              <a:t>×</a:t>
            </a:r>
            <a:r>
              <a:rPr lang="ru-RU" sz="2800"/>
              <a:t>36 ак.ч. + 120 ак.ч. = 2280 ак.ч.</a:t>
            </a:r>
            <a:endParaRPr lang="en-US" sz="2800"/>
          </a:p>
          <a:p>
            <a:pPr marL="609600" indent="-609600" algn="ctr">
              <a:buFont typeface="Wingdings" pitchFamily="2" charset="2"/>
              <a:buNone/>
            </a:pPr>
            <a:r>
              <a:rPr lang="ru-RU" sz="2800"/>
              <a:t>(если физкультура на 3 года)</a:t>
            </a:r>
            <a:endParaRPr lang="en-US" sz="2800"/>
          </a:p>
        </p:txBody>
      </p:sp>
      <p:pic>
        <p:nvPicPr>
          <p:cNvPr id="4101" name="Picture 5" descr="BD2130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589588"/>
            <a:ext cx="504825" cy="438150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331913" y="5516563"/>
            <a:ext cx="684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Недельная нагрузка 2280/42 = </a:t>
            </a:r>
            <a:r>
              <a:rPr lang="ru-RU" sz="2800">
                <a:solidFill>
                  <a:srgbClr val="FF0000"/>
                </a:solidFill>
              </a:rPr>
              <a:t>54,28 </a:t>
            </a:r>
            <a:r>
              <a:rPr lang="ru-RU" sz="2800"/>
              <a:t>ак.ч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471488"/>
            <a:ext cx="8132762" cy="436562"/>
          </a:xfrm>
        </p:spPr>
        <p:txBody>
          <a:bodyPr/>
          <a:lstStyle/>
          <a:p>
            <a:pPr algn="ctr"/>
            <a:r>
              <a:rPr lang="ru-RU" sz="4000" b="1"/>
              <a:t>График учебного процесса </a:t>
            </a:r>
          </a:p>
        </p:txBody>
      </p:sp>
      <p:sp>
        <p:nvSpPr>
          <p:cNvPr id="39786" name="Line 2922"/>
          <p:cNvSpPr>
            <a:spLocks noChangeShapeType="1"/>
          </p:cNvSpPr>
          <p:nvPr/>
        </p:nvSpPr>
        <p:spPr bwMode="auto">
          <a:xfrm>
            <a:off x="-10017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788" name="Line 2924"/>
          <p:cNvSpPr>
            <a:spLocks noChangeShapeType="1"/>
          </p:cNvSpPr>
          <p:nvPr/>
        </p:nvSpPr>
        <p:spPr bwMode="auto">
          <a:xfrm>
            <a:off x="-6064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791" name="Line 2927"/>
          <p:cNvSpPr>
            <a:spLocks noChangeShapeType="1"/>
          </p:cNvSpPr>
          <p:nvPr/>
        </p:nvSpPr>
        <p:spPr bwMode="auto">
          <a:xfrm>
            <a:off x="-1555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794" name="Line 2930"/>
          <p:cNvSpPr>
            <a:spLocks noChangeShapeType="1"/>
          </p:cNvSpPr>
          <p:nvPr/>
        </p:nvSpPr>
        <p:spPr bwMode="auto">
          <a:xfrm>
            <a:off x="35083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797" name="Line 2933"/>
          <p:cNvSpPr>
            <a:spLocks noChangeShapeType="1"/>
          </p:cNvSpPr>
          <p:nvPr/>
        </p:nvSpPr>
        <p:spPr bwMode="auto">
          <a:xfrm>
            <a:off x="6461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00" name="Line 2936"/>
          <p:cNvSpPr>
            <a:spLocks noChangeShapeType="1"/>
          </p:cNvSpPr>
          <p:nvPr/>
        </p:nvSpPr>
        <p:spPr bwMode="auto">
          <a:xfrm>
            <a:off x="10414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03" name="Line 2939"/>
          <p:cNvSpPr>
            <a:spLocks noChangeShapeType="1"/>
          </p:cNvSpPr>
          <p:nvPr/>
        </p:nvSpPr>
        <p:spPr bwMode="auto">
          <a:xfrm>
            <a:off x="14922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06" name="Line 2942"/>
          <p:cNvSpPr>
            <a:spLocks noChangeShapeType="1"/>
          </p:cNvSpPr>
          <p:nvPr/>
        </p:nvSpPr>
        <p:spPr bwMode="auto">
          <a:xfrm>
            <a:off x="199866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09" name="Line 2945"/>
          <p:cNvSpPr>
            <a:spLocks noChangeShapeType="1"/>
          </p:cNvSpPr>
          <p:nvPr/>
        </p:nvSpPr>
        <p:spPr bwMode="auto">
          <a:xfrm>
            <a:off x="25050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12" name="Line 2948"/>
          <p:cNvSpPr>
            <a:spLocks noChangeShapeType="1"/>
          </p:cNvSpPr>
          <p:nvPr/>
        </p:nvSpPr>
        <p:spPr bwMode="auto">
          <a:xfrm>
            <a:off x="28003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15" name="Line 2951"/>
          <p:cNvSpPr>
            <a:spLocks noChangeShapeType="1"/>
          </p:cNvSpPr>
          <p:nvPr/>
        </p:nvSpPr>
        <p:spPr bwMode="auto">
          <a:xfrm>
            <a:off x="32512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18" name="Line 2954"/>
          <p:cNvSpPr>
            <a:spLocks noChangeShapeType="1"/>
          </p:cNvSpPr>
          <p:nvPr/>
        </p:nvSpPr>
        <p:spPr bwMode="auto">
          <a:xfrm>
            <a:off x="37576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21" name="Line 2957"/>
          <p:cNvSpPr>
            <a:spLocks noChangeShapeType="1"/>
          </p:cNvSpPr>
          <p:nvPr/>
        </p:nvSpPr>
        <p:spPr bwMode="auto">
          <a:xfrm>
            <a:off x="42640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24" name="Line 2960"/>
          <p:cNvSpPr>
            <a:spLocks noChangeShapeType="1"/>
          </p:cNvSpPr>
          <p:nvPr/>
        </p:nvSpPr>
        <p:spPr bwMode="auto">
          <a:xfrm>
            <a:off x="45593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27" name="Line 2963"/>
          <p:cNvSpPr>
            <a:spLocks noChangeShapeType="1"/>
          </p:cNvSpPr>
          <p:nvPr/>
        </p:nvSpPr>
        <p:spPr bwMode="auto">
          <a:xfrm>
            <a:off x="50101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0" name="Line 2966"/>
          <p:cNvSpPr>
            <a:spLocks noChangeShapeType="1"/>
          </p:cNvSpPr>
          <p:nvPr/>
        </p:nvSpPr>
        <p:spPr bwMode="auto">
          <a:xfrm>
            <a:off x="551656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3" name="Line 2969"/>
          <p:cNvSpPr>
            <a:spLocks noChangeShapeType="1"/>
          </p:cNvSpPr>
          <p:nvPr/>
        </p:nvSpPr>
        <p:spPr bwMode="auto">
          <a:xfrm>
            <a:off x="60229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6" name="Line 2972"/>
          <p:cNvSpPr>
            <a:spLocks noChangeShapeType="1"/>
          </p:cNvSpPr>
          <p:nvPr/>
        </p:nvSpPr>
        <p:spPr bwMode="auto">
          <a:xfrm>
            <a:off x="652938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9" name="Line 2975"/>
          <p:cNvSpPr>
            <a:spLocks noChangeShapeType="1"/>
          </p:cNvSpPr>
          <p:nvPr/>
        </p:nvSpPr>
        <p:spPr bwMode="auto">
          <a:xfrm>
            <a:off x="69246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2" name="Line 2978"/>
          <p:cNvSpPr>
            <a:spLocks noChangeShapeType="1"/>
          </p:cNvSpPr>
          <p:nvPr/>
        </p:nvSpPr>
        <p:spPr bwMode="auto">
          <a:xfrm>
            <a:off x="73755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" name="Line 2981"/>
          <p:cNvSpPr>
            <a:spLocks noChangeShapeType="1"/>
          </p:cNvSpPr>
          <p:nvPr/>
        </p:nvSpPr>
        <p:spPr bwMode="auto">
          <a:xfrm>
            <a:off x="788193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8" name="Line 2984"/>
          <p:cNvSpPr>
            <a:spLocks noChangeShapeType="1"/>
          </p:cNvSpPr>
          <p:nvPr/>
        </p:nvSpPr>
        <p:spPr bwMode="auto">
          <a:xfrm>
            <a:off x="83883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53" name="Line 2989"/>
          <p:cNvSpPr>
            <a:spLocks noChangeShapeType="1"/>
          </p:cNvSpPr>
          <p:nvPr/>
        </p:nvSpPr>
        <p:spPr bwMode="auto">
          <a:xfrm>
            <a:off x="91344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56" name="Line 2992"/>
          <p:cNvSpPr>
            <a:spLocks noChangeShapeType="1"/>
          </p:cNvSpPr>
          <p:nvPr/>
        </p:nvSpPr>
        <p:spPr bwMode="auto">
          <a:xfrm>
            <a:off x="964088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58" name="Line 2994"/>
          <p:cNvSpPr>
            <a:spLocks noChangeShapeType="1"/>
          </p:cNvSpPr>
          <p:nvPr/>
        </p:nvSpPr>
        <p:spPr bwMode="auto">
          <a:xfrm>
            <a:off x="-10017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60" name="Line 2996"/>
          <p:cNvSpPr>
            <a:spLocks noChangeShapeType="1"/>
          </p:cNvSpPr>
          <p:nvPr/>
        </p:nvSpPr>
        <p:spPr bwMode="auto">
          <a:xfrm>
            <a:off x="-6064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63" name="Line 2999"/>
          <p:cNvSpPr>
            <a:spLocks noChangeShapeType="1"/>
          </p:cNvSpPr>
          <p:nvPr/>
        </p:nvSpPr>
        <p:spPr bwMode="auto">
          <a:xfrm>
            <a:off x="-1555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66" name="Line 3002"/>
          <p:cNvSpPr>
            <a:spLocks noChangeShapeType="1"/>
          </p:cNvSpPr>
          <p:nvPr/>
        </p:nvSpPr>
        <p:spPr bwMode="auto">
          <a:xfrm>
            <a:off x="35083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69" name="Line 3005"/>
          <p:cNvSpPr>
            <a:spLocks noChangeShapeType="1"/>
          </p:cNvSpPr>
          <p:nvPr/>
        </p:nvSpPr>
        <p:spPr bwMode="auto">
          <a:xfrm>
            <a:off x="6461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72" name="Line 3008"/>
          <p:cNvSpPr>
            <a:spLocks noChangeShapeType="1"/>
          </p:cNvSpPr>
          <p:nvPr/>
        </p:nvSpPr>
        <p:spPr bwMode="auto">
          <a:xfrm>
            <a:off x="10414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75" name="Line 3011"/>
          <p:cNvSpPr>
            <a:spLocks noChangeShapeType="1"/>
          </p:cNvSpPr>
          <p:nvPr/>
        </p:nvSpPr>
        <p:spPr bwMode="auto">
          <a:xfrm>
            <a:off x="14922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78" name="Line 3014"/>
          <p:cNvSpPr>
            <a:spLocks noChangeShapeType="1"/>
          </p:cNvSpPr>
          <p:nvPr/>
        </p:nvSpPr>
        <p:spPr bwMode="auto">
          <a:xfrm>
            <a:off x="199866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81" name="Line 3017"/>
          <p:cNvSpPr>
            <a:spLocks noChangeShapeType="1"/>
          </p:cNvSpPr>
          <p:nvPr/>
        </p:nvSpPr>
        <p:spPr bwMode="auto">
          <a:xfrm>
            <a:off x="25050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84" name="Line 3020"/>
          <p:cNvSpPr>
            <a:spLocks noChangeShapeType="1"/>
          </p:cNvSpPr>
          <p:nvPr/>
        </p:nvSpPr>
        <p:spPr bwMode="auto">
          <a:xfrm>
            <a:off x="28003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87" name="Line 3023"/>
          <p:cNvSpPr>
            <a:spLocks noChangeShapeType="1"/>
          </p:cNvSpPr>
          <p:nvPr/>
        </p:nvSpPr>
        <p:spPr bwMode="auto">
          <a:xfrm>
            <a:off x="32512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90" name="Line 3026"/>
          <p:cNvSpPr>
            <a:spLocks noChangeShapeType="1"/>
          </p:cNvSpPr>
          <p:nvPr/>
        </p:nvSpPr>
        <p:spPr bwMode="auto">
          <a:xfrm>
            <a:off x="375761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93" name="Line 3029"/>
          <p:cNvSpPr>
            <a:spLocks noChangeShapeType="1"/>
          </p:cNvSpPr>
          <p:nvPr/>
        </p:nvSpPr>
        <p:spPr bwMode="auto">
          <a:xfrm>
            <a:off x="42640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96" name="Line 3032"/>
          <p:cNvSpPr>
            <a:spLocks noChangeShapeType="1"/>
          </p:cNvSpPr>
          <p:nvPr/>
        </p:nvSpPr>
        <p:spPr bwMode="auto">
          <a:xfrm>
            <a:off x="455930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99" name="Line 3035"/>
          <p:cNvSpPr>
            <a:spLocks noChangeShapeType="1"/>
          </p:cNvSpPr>
          <p:nvPr/>
        </p:nvSpPr>
        <p:spPr bwMode="auto">
          <a:xfrm>
            <a:off x="50101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02" name="Line 3038"/>
          <p:cNvSpPr>
            <a:spLocks noChangeShapeType="1"/>
          </p:cNvSpPr>
          <p:nvPr/>
        </p:nvSpPr>
        <p:spPr bwMode="auto">
          <a:xfrm>
            <a:off x="5516563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05" name="Line 3041"/>
          <p:cNvSpPr>
            <a:spLocks noChangeShapeType="1"/>
          </p:cNvSpPr>
          <p:nvPr/>
        </p:nvSpPr>
        <p:spPr bwMode="auto">
          <a:xfrm>
            <a:off x="60229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08" name="Line 3044"/>
          <p:cNvSpPr>
            <a:spLocks noChangeShapeType="1"/>
          </p:cNvSpPr>
          <p:nvPr/>
        </p:nvSpPr>
        <p:spPr bwMode="auto">
          <a:xfrm>
            <a:off x="652938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11" name="Line 3047"/>
          <p:cNvSpPr>
            <a:spLocks noChangeShapeType="1"/>
          </p:cNvSpPr>
          <p:nvPr/>
        </p:nvSpPr>
        <p:spPr bwMode="auto">
          <a:xfrm>
            <a:off x="69246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14" name="Line 3050"/>
          <p:cNvSpPr>
            <a:spLocks noChangeShapeType="1"/>
          </p:cNvSpPr>
          <p:nvPr/>
        </p:nvSpPr>
        <p:spPr bwMode="auto">
          <a:xfrm>
            <a:off x="737552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17" name="Line 3053"/>
          <p:cNvSpPr>
            <a:spLocks noChangeShapeType="1"/>
          </p:cNvSpPr>
          <p:nvPr/>
        </p:nvSpPr>
        <p:spPr bwMode="auto">
          <a:xfrm>
            <a:off x="788193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20" name="Line 3056"/>
          <p:cNvSpPr>
            <a:spLocks noChangeShapeType="1"/>
          </p:cNvSpPr>
          <p:nvPr/>
        </p:nvSpPr>
        <p:spPr bwMode="auto">
          <a:xfrm>
            <a:off x="8388350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25" name="Line 3061"/>
          <p:cNvSpPr>
            <a:spLocks noChangeShapeType="1"/>
          </p:cNvSpPr>
          <p:nvPr/>
        </p:nvSpPr>
        <p:spPr bwMode="auto">
          <a:xfrm>
            <a:off x="9134475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28" name="Line 3064"/>
          <p:cNvSpPr>
            <a:spLocks noChangeShapeType="1"/>
          </p:cNvSpPr>
          <p:nvPr/>
        </p:nvSpPr>
        <p:spPr bwMode="auto">
          <a:xfrm>
            <a:off x="9640888" y="2895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9948" name="Picture 3084" descr="Untitled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81075"/>
            <a:ext cx="8207375" cy="518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064500" cy="4114800"/>
          </a:xfrm>
        </p:spPr>
        <p:txBody>
          <a:bodyPr/>
          <a:lstStyle/>
          <a:p>
            <a:r>
              <a:rPr lang="ru-RU" b="1"/>
              <a:t>Пожелание:</a:t>
            </a:r>
          </a:p>
          <a:p>
            <a:endParaRPr lang="ru-RU" b="1"/>
          </a:p>
          <a:p>
            <a:pPr>
              <a:buFont typeface="Wingdings" pitchFamily="2" charset="2"/>
              <a:buNone/>
            </a:pPr>
            <a:r>
              <a:rPr lang="ru-RU" b="1"/>
              <a:t>   Оставить «вилку» трудоемкости зачетной единицы 32-36 акад. часов, что позволит более свободно варьировать учебные дисциплины (модули) и практики в пределах учебного года.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23875"/>
          </a:xfrm>
        </p:spPr>
        <p:txBody>
          <a:bodyPr/>
          <a:lstStyle/>
          <a:p>
            <a:r>
              <a:rPr lang="ru-RU" sz="4000" b="1"/>
              <a:t>Структура ООП 011200.62 Физика</a:t>
            </a:r>
          </a:p>
        </p:txBody>
      </p:sp>
      <p:graphicFrame>
        <p:nvGraphicFramePr>
          <p:cNvPr id="13142" name="Group 854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8229600" cy="4998720"/>
        </p:xfrm>
        <a:graphic>
          <a:graphicData uri="http://schemas.openxmlformats.org/drawingml/2006/table">
            <a:tbl>
              <a:tblPr/>
              <a:tblGrid>
                <a:gridCol w="962025"/>
                <a:gridCol w="3281362"/>
                <a:gridCol w="584200"/>
                <a:gridCol w="584200"/>
                <a:gridCol w="584200"/>
                <a:gridCol w="584200"/>
                <a:gridCol w="584200"/>
                <a:gridCol w="1065213"/>
              </a:tblGrid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Гуманитарный, социальный и экономический цикл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35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Б1.Б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Базовая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Б1.В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Вариативная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Математический и естественнонаучный цикл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65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68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Б2.Б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Базовая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45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49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Б2.В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Вариативная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Профессиональный цикл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Б3.Б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Базовая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60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70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69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Б3.В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Вариативная часть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40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60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49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Физическая культура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Практики, НИР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Б6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Итоговая государственная аттестация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ФТД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Факультативы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4000" b="1"/>
              <a:t>О включении факультативов в учебный план: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103688"/>
          </a:xfrm>
        </p:spPr>
        <p:txBody>
          <a:bodyPr/>
          <a:lstStyle/>
          <a:p>
            <a:r>
              <a:rPr lang="ru-RU"/>
              <a:t>На физфаке ННГУ с увеличением проходного балла ЕГЭ с 2009 г. по 2012 г. уровень подготовки абитуриентов падает. </a:t>
            </a:r>
          </a:p>
          <a:p>
            <a:r>
              <a:rPr lang="ru-RU"/>
              <a:t>Попытка ввести дополнительные курсы по математике и физике «разбивается» о максимальную нагрузку 54 ак.ч. в неделю, куда входят факультативы и физкультура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 включении факультативов в учебный план: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Военная подготовка:</a:t>
            </a:r>
          </a:p>
          <a:p>
            <a:pPr>
              <a:buFont typeface="Wingdings" pitchFamily="2" charset="2"/>
              <a:buNone/>
            </a:pPr>
            <a:r>
              <a:rPr lang="ru-RU"/>
              <a:t>   Требуется дополнительно 450 ак.ч.</a:t>
            </a:r>
          </a:p>
          <a:p>
            <a:pPr>
              <a:buFont typeface="Wingdings" pitchFamily="2" charset="2"/>
              <a:buNone/>
            </a:pPr>
            <a:r>
              <a:rPr lang="ru-RU"/>
              <a:t>   (12 – 14 зачетных единиц), которые тоже включены в максимальную 54 академ. часа в неделю.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Пленум УМС по физике, 14-17 мая 2013 г., Ярославль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1488"/>
            <a:ext cx="7702550" cy="1296987"/>
          </a:xfrm>
        </p:spPr>
        <p:txBody>
          <a:bodyPr/>
          <a:lstStyle/>
          <a:p>
            <a:r>
              <a:rPr lang="ru-RU" sz="4000" b="1"/>
              <a:t>О практиках: </a:t>
            </a:r>
            <a:br>
              <a:rPr lang="ru-RU" sz="4000" b="1"/>
            </a:br>
            <a:r>
              <a:rPr lang="ru-RU" sz="4000" b="1"/>
              <a:t>Из ФЗ Об образовании в РФ: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353425" cy="4248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Глава 2. Статья 13.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6. Основные профессиональные образовательные программы предусматривают проведение практики обучающихся.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7. Организация проведения практики, предусмотренной образовательной программой, осуществляется организациями, осуществляющими образовательную деятельность, </a:t>
            </a:r>
            <a:r>
              <a:rPr lang="ru-RU" sz="2400" u="sng"/>
              <a:t>на основе договоров с организациями</a:t>
            </a:r>
            <a:r>
              <a:rPr lang="ru-RU" sz="2400"/>
              <a:t>, осуществляющими деятельность по образовательной программе соответствующего профиля. Практика может быть проведена </a:t>
            </a:r>
            <a:r>
              <a:rPr lang="ru-RU" sz="2400" u="sng"/>
              <a:t>непосредственно в организации, осуществляющей образовательную деятельность</a:t>
            </a:r>
            <a:r>
              <a:rPr lang="ru-RU" sz="240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669</Words>
  <PresentationFormat>Экран (4:3)</PresentationFormat>
  <Paragraphs>167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Times New Roman</vt:lpstr>
      <vt:lpstr>Wingdings</vt:lpstr>
      <vt:lpstr>Arial Black</vt:lpstr>
      <vt:lpstr>Tahoma</vt:lpstr>
      <vt:lpstr>Arial</vt:lpstr>
      <vt:lpstr>Пиксел</vt:lpstr>
      <vt:lpstr>Об учебных планах и организации практик на физическом  факультете ННГУ</vt:lpstr>
      <vt:lpstr>Из ФЗ Об образовании в РФ:</vt:lpstr>
      <vt:lpstr>График учебного процесса</vt:lpstr>
      <vt:lpstr>График учебного процесса </vt:lpstr>
      <vt:lpstr>Слайд 5</vt:lpstr>
      <vt:lpstr>Структура ООП 011200.62 Физика</vt:lpstr>
      <vt:lpstr>О включении факультативов в учебный план:</vt:lpstr>
      <vt:lpstr>О включении факультативов в учебный план:</vt:lpstr>
      <vt:lpstr>О практиках:  Из ФЗ Об образовании в РФ:</vt:lpstr>
      <vt:lpstr>Из ФЗ Об образовании в РФ:</vt:lpstr>
      <vt:lpstr>Виды практик во ФГОС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программы по физике в ННГУ</dc:title>
  <cp:lastModifiedBy>ovchu</cp:lastModifiedBy>
  <cp:revision>20</cp:revision>
  <dcterms:modified xsi:type="dcterms:W3CDTF">2013-07-02T20:17:12Z</dcterms:modified>
</cp:coreProperties>
</file>